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60" r:id="rId5"/>
    <p:sldId id="263" r:id="rId6"/>
    <p:sldId id="261" r:id="rId7"/>
    <p:sldId id="264" r:id="rId8"/>
    <p:sldId id="266" r:id="rId9"/>
    <p:sldId id="267" r:id="rId10"/>
    <p:sldId id="257" r:id="rId11"/>
    <p:sldId id="268" r:id="rId12"/>
    <p:sldId id="272" r:id="rId13"/>
    <p:sldId id="278" r:id="rId14"/>
    <p:sldId id="274" r:id="rId15"/>
    <p:sldId id="275" r:id="rId16"/>
    <p:sldId id="276" r:id="rId17"/>
    <p:sldId id="277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88" d="100"/>
          <a:sy n="88" d="100"/>
        </p:scale>
        <p:origin x="31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A66FC-4A24-4DE6-BE55-E2205CC852AE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3A0-D7EB-4E76-AACB-2BE2C9E927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665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A66FC-4A24-4DE6-BE55-E2205CC852AE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3A0-D7EB-4E76-AACB-2BE2C9E927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135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A66FC-4A24-4DE6-BE55-E2205CC852AE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3A0-D7EB-4E76-AACB-2BE2C9E927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4067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A66FC-4A24-4DE6-BE55-E2205CC852AE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3A0-D7EB-4E76-AACB-2BE2C9E927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5138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A66FC-4A24-4DE6-BE55-E2205CC852AE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3A0-D7EB-4E76-AACB-2BE2C9E927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1328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A66FC-4A24-4DE6-BE55-E2205CC852AE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3A0-D7EB-4E76-AACB-2BE2C9E927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6800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A66FC-4A24-4DE6-BE55-E2205CC852AE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3A0-D7EB-4E76-AACB-2BE2C9E927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419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A66FC-4A24-4DE6-BE55-E2205CC852AE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3A0-D7EB-4E76-AACB-2BE2C9E927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663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A66FC-4A24-4DE6-BE55-E2205CC852AE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3A0-D7EB-4E76-AACB-2BE2C9E927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2143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A66FC-4A24-4DE6-BE55-E2205CC852AE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3A0-D7EB-4E76-AACB-2BE2C9E927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73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A66FC-4A24-4DE6-BE55-E2205CC852AE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73A0-D7EB-4E76-AACB-2BE2C9E927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4972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A66FC-4A24-4DE6-BE55-E2205CC852AE}" type="datetimeFigureOut">
              <a:rPr lang="fr-FR" smtClean="0"/>
              <a:t>22/03/2022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C73A0-D7EB-4E76-AACB-2BE2C9E927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873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G"/><Relationship Id="rId7" Type="http://schemas.openxmlformats.org/officeDocument/2006/relationships/image" Target="../media/image26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4.JP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151666"/>
              </p:ext>
            </p:extLst>
          </p:nvPr>
        </p:nvGraphicFramePr>
        <p:xfrm>
          <a:off x="0" y="1"/>
          <a:ext cx="7940841" cy="11506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40841">
                  <a:extLst>
                    <a:ext uri="{9D8B030D-6E8A-4147-A177-3AD203B41FA5}">
                      <a16:colId xmlns:a16="http://schemas.microsoft.com/office/drawing/2014/main" val="3803894776"/>
                    </a:ext>
                  </a:extLst>
                </a:gridCol>
              </a:tblGrid>
              <a:tr h="902368">
                <a:tc>
                  <a:txBody>
                    <a:bodyPr/>
                    <a:lstStyle/>
                    <a:p>
                      <a:pPr marL="53975" marR="360680" algn="ctr">
                        <a:lnSpc>
                          <a:spcPts val="114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endParaRPr lang="fr-FR" sz="2000" spc="5" dirty="0" smtClean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i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Conduire une démarche d’analyse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800" i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Activité d’apprentissage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fr-FR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74356129"/>
                  </a:ext>
                </a:extLst>
              </a:tr>
            </a:tbl>
          </a:graphicData>
        </a:graphic>
      </p:graphicFrame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368"/>
            <a:ext cx="7940841" cy="595563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277118" y="1103445"/>
            <a:ext cx="2776678" cy="646331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Décrire l’activité ou la tâche présentée 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550569" y="3742372"/>
            <a:ext cx="2630906" cy="646331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Décrire les exécutants ou personnes concernées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783178" y="5535349"/>
            <a:ext cx="1820780" cy="368146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Décrire les lieux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449178" y="5262635"/>
            <a:ext cx="1957138" cy="646331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Décrire les temps (durée, horaires..)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248653" y="3633493"/>
            <a:ext cx="2157663" cy="646331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Décrire la manière ou la méthode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348915" y="990358"/>
            <a:ext cx="2474496" cy="923330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Décrire le problème , quel sera l’objectif final (le but à atteindre)</a:t>
            </a:r>
            <a:endParaRPr lang="fr-FR" dirty="0"/>
          </a:p>
        </p:txBody>
      </p:sp>
      <p:pic>
        <p:nvPicPr>
          <p:cNvPr id="2" name="exercice de football _ Appui, Soutien, Appel - YouTube [360p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9632" y="477867"/>
            <a:ext cx="4032368" cy="226820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119883" y="3742372"/>
            <a:ext cx="2793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 opératoire: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Regarder la vidéo ci-dessus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Répondre à l’oral aux questions posées  </a:t>
            </a:r>
            <a:endParaRPr lang="fr-FR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22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" t="18080" r="8826" b="4943"/>
          <a:stretch/>
        </p:blipFill>
        <p:spPr>
          <a:xfrm>
            <a:off x="1753642" y="789139"/>
            <a:ext cx="7027103" cy="45845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02466" y="2354893"/>
            <a:ext cx="1903956" cy="901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7202466" y="4219073"/>
            <a:ext cx="1903956" cy="659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753642" y="2259738"/>
            <a:ext cx="1903956" cy="901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012845" y="3896472"/>
            <a:ext cx="1903956" cy="901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8780745" y="2536995"/>
            <a:ext cx="315458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Main d’œuvre</a:t>
            </a:r>
          </a:p>
          <a:p>
            <a:r>
              <a:rPr lang="fr-FR" i="1" dirty="0"/>
              <a:t>Respect des règles élémentaires de sécurité et du règlement intérieur</a:t>
            </a:r>
          </a:p>
          <a:p>
            <a:r>
              <a:rPr lang="fr-FR" i="1" dirty="0"/>
              <a:t>Attitude responsable face à sa santé</a:t>
            </a:r>
          </a:p>
          <a:p>
            <a:r>
              <a:rPr lang="fr-FR" i="1" dirty="0"/>
              <a:t>Attitude responsable face aux autres.</a:t>
            </a:r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758896" y="5314608"/>
            <a:ext cx="288714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Milieu</a:t>
            </a:r>
          </a:p>
          <a:p>
            <a:r>
              <a:rPr lang="fr-FR" dirty="0" smtClean="0"/>
              <a:t>Intérieur / extérieur </a:t>
            </a:r>
          </a:p>
          <a:p>
            <a:r>
              <a:rPr lang="fr-FR" dirty="0" smtClean="0"/>
              <a:t>Météo de chantier</a:t>
            </a:r>
          </a:p>
          <a:p>
            <a:r>
              <a:rPr lang="fr-FR" dirty="0" smtClean="0"/>
              <a:t>Se déplacer sur sa zone de travail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7202466" y="2536995"/>
            <a:ext cx="4877239" cy="226135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012845" y="4569353"/>
            <a:ext cx="6623521" cy="226135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2211943" y="5447703"/>
            <a:ext cx="288714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Milieu</a:t>
            </a:r>
          </a:p>
          <a:p>
            <a:pPr lvl="0"/>
            <a:r>
              <a:rPr lang="fr-FR" i="1" dirty="0" smtClean="0"/>
              <a:t>Horaires de travail</a:t>
            </a:r>
          </a:p>
          <a:p>
            <a:pPr lvl="0"/>
            <a:r>
              <a:rPr lang="fr-FR" i="1" dirty="0" smtClean="0"/>
              <a:t>Présence ou pas  d’autres personnes sur le chantier </a:t>
            </a:r>
          </a:p>
          <a:p>
            <a:pPr lvl="0"/>
            <a:endParaRPr lang="fr-FR" dirty="0"/>
          </a:p>
          <a:p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-16482" y="425885"/>
            <a:ext cx="3933283" cy="40498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569275" y="2039822"/>
            <a:ext cx="28871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Méthode </a:t>
            </a:r>
          </a:p>
          <a:p>
            <a:r>
              <a:rPr lang="fr-FR" sz="2000" b="1" dirty="0" smtClean="0"/>
              <a:t>de travail</a:t>
            </a:r>
          </a:p>
          <a:p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7202465" y="146574"/>
            <a:ext cx="4877239" cy="226135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8914465" y="216283"/>
            <a:ext cx="288714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Tâche à accomplir</a:t>
            </a:r>
          </a:p>
          <a:p>
            <a:r>
              <a:rPr lang="fr-FR" dirty="0"/>
              <a:t>O</a:t>
            </a:r>
            <a:r>
              <a:rPr lang="fr-FR" dirty="0" smtClean="0"/>
              <a:t>rganisation</a:t>
            </a:r>
          </a:p>
          <a:p>
            <a:r>
              <a:rPr lang="fr-FR" dirty="0" smtClean="0"/>
              <a:t>Moyens Techniques  (u</a:t>
            </a:r>
            <a:r>
              <a:rPr lang="fr-FR" sz="1400" dirty="0" smtClean="0"/>
              <a:t>tilisation </a:t>
            </a:r>
            <a:r>
              <a:rPr lang="fr-FR" sz="1400" dirty="0"/>
              <a:t>de </a:t>
            </a:r>
            <a:r>
              <a:rPr lang="fr-FR" b="1" dirty="0" smtClean="0"/>
              <a:t>Matériel, Matériau)</a:t>
            </a:r>
            <a:endParaRPr lang="fr-FR" b="1" dirty="0"/>
          </a:p>
          <a:p>
            <a:r>
              <a:rPr lang="fr-FR" dirty="0" smtClean="0"/>
              <a:t>Moyens Humains</a:t>
            </a:r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4042172" y="457745"/>
            <a:ext cx="3026573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La méthode 5 M </a:t>
            </a:r>
            <a:r>
              <a:rPr lang="fr-FR" sz="3200" dirty="0" smtClean="0">
                <a:solidFill>
                  <a:srgbClr val="FF0000"/>
                </a:solidFill>
              </a:rPr>
              <a:t>  </a:t>
            </a:r>
            <a:r>
              <a:rPr lang="fr-FR" sz="1200" dirty="0" smtClean="0">
                <a:solidFill>
                  <a:srgbClr val="FF0000"/>
                </a:solidFill>
              </a:rPr>
              <a:t>(</a:t>
            </a:r>
            <a:r>
              <a:rPr lang="fr-FR" sz="1200" dirty="0">
                <a:solidFill>
                  <a:srgbClr val="FF0000"/>
                </a:solidFill>
              </a:rPr>
              <a:t>Milieu, Matériaux, Main d’œuvre, Matériel, Méthode de travail</a:t>
            </a:r>
            <a:r>
              <a:rPr lang="fr-FR" sz="1200" dirty="0" smtClean="0">
                <a:solidFill>
                  <a:srgbClr val="FF0000"/>
                </a:solidFill>
              </a:rPr>
              <a:t>)</a:t>
            </a:r>
          </a:p>
          <a:p>
            <a:endParaRPr lang="fr-FR" sz="1200" dirty="0" smtClean="0">
              <a:solidFill>
                <a:srgbClr val="FF0000"/>
              </a:solidFill>
            </a:endParaRPr>
          </a:p>
          <a:p>
            <a:endParaRPr lang="fr-FR" sz="1200" dirty="0">
              <a:solidFill>
                <a:srgbClr val="FF0000"/>
              </a:solidFill>
            </a:endParaRPr>
          </a:p>
          <a:p>
            <a:endParaRPr lang="fr-FR" sz="1200" dirty="0" smtClean="0">
              <a:solidFill>
                <a:srgbClr val="FF0000"/>
              </a:solidFill>
            </a:endParaRPr>
          </a:p>
          <a:p>
            <a:endParaRPr lang="fr-FR" sz="1200" dirty="0">
              <a:solidFill>
                <a:srgbClr val="FF0000"/>
              </a:solidFill>
            </a:endParaRPr>
          </a:p>
          <a:p>
            <a:endParaRPr lang="fr-FR" sz="1200" dirty="0">
              <a:solidFill>
                <a:srgbClr val="FF0000"/>
              </a:solidFill>
            </a:endParaRPr>
          </a:p>
          <a:p>
            <a:r>
              <a:rPr lang="fr-FR" sz="2000" dirty="0" smtClean="0">
                <a:solidFill>
                  <a:srgbClr val="FF0000"/>
                </a:solidFill>
              </a:rPr>
              <a:t>consiste à </a:t>
            </a:r>
            <a:r>
              <a:rPr lang="fr-FR" sz="2000" dirty="0">
                <a:solidFill>
                  <a:srgbClr val="FF0000"/>
                </a:solidFill>
              </a:rPr>
              <a:t>passer en revue des familles de facteurs </a:t>
            </a:r>
            <a:r>
              <a:rPr lang="fr-FR" sz="2000" dirty="0" smtClean="0">
                <a:solidFill>
                  <a:srgbClr val="FF0000"/>
                </a:solidFill>
              </a:rPr>
              <a:t>qui </a:t>
            </a:r>
            <a:r>
              <a:rPr lang="fr-FR" sz="2000" dirty="0">
                <a:solidFill>
                  <a:srgbClr val="FF0000"/>
                </a:solidFill>
              </a:rPr>
              <a:t>sert à rechercher et à représenter de manière synthétique les différentes causes possibles d’un problème</a:t>
            </a:r>
          </a:p>
        </p:txBody>
      </p:sp>
    </p:spTree>
    <p:extLst>
      <p:ext uri="{BB962C8B-B14F-4D97-AF65-F5344CB8AC3E}">
        <p14:creationId xmlns:p14="http://schemas.microsoft.com/office/powerpoint/2010/main" val="278999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:\Users\p.reiter\Desktop\3CA\CHANTIER COURLANCY\IMG_014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4" t="26119" r="25245" b="36986"/>
          <a:stretch/>
        </p:blipFill>
        <p:spPr bwMode="auto">
          <a:xfrm>
            <a:off x="2693096" y="332413"/>
            <a:ext cx="9056318" cy="6394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50937" y="332414"/>
            <a:ext cx="207932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Main d’œuvre</a:t>
            </a:r>
          </a:p>
          <a:p>
            <a:r>
              <a:rPr lang="fr-FR" i="1" dirty="0"/>
              <a:t>Respect des règles élémentaires de sécurité et du règlement </a:t>
            </a:r>
            <a:r>
              <a:rPr lang="fr-FR" i="1" dirty="0" smtClean="0"/>
              <a:t>intérieur</a:t>
            </a:r>
          </a:p>
          <a:p>
            <a:endParaRPr lang="fr-FR" i="1" dirty="0"/>
          </a:p>
          <a:p>
            <a:endParaRPr lang="fr-FR" i="1" dirty="0" smtClean="0"/>
          </a:p>
          <a:p>
            <a:endParaRPr lang="fr-FR" i="1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636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6" t="12883" r="46949" b="10000"/>
          <a:stretch/>
        </p:blipFill>
        <p:spPr bwMode="auto">
          <a:xfrm>
            <a:off x="1703512" y="216926"/>
            <a:ext cx="4680520" cy="635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951984" y="116632"/>
            <a:ext cx="79208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524000" y="269032"/>
            <a:ext cx="467544" cy="56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6600056" y="836712"/>
            <a:ext cx="3923928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Un EPI doit être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approprié aux risques à prévenir,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adapté au travailleur 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compatible avec le travail à effectuer. </a:t>
            </a:r>
          </a:p>
          <a:p>
            <a:endParaRPr lang="fr-FR" b="1" dirty="0"/>
          </a:p>
          <a:p>
            <a:r>
              <a:rPr lang="fr-FR" b="1" dirty="0"/>
              <a:t>Son choix est donc guidé par l’analyse du poste de travail.</a:t>
            </a:r>
            <a:endParaRPr lang="fr-FR" dirty="0"/>
          </a:p>
          <a:p>
            <a:endParaRPr lang="fr-FR" dirty="0"/>
          </a:p>
          <a:p>
            <a:r>
              <a:rPr lang="fr-FR" dirty="0"/>
              <a:t>Les conditions de mise à disposition par l’employeur des EPI sont prévues par le Code du travail :</a:t>
            </a:r>
          </a:p>
          <a:p>
            <a:r>
              <a:rPr lang="fr-FR" b="1" dirty="0"/>
              <a:t>Fourniture gratuite </a:t>
            </a:r>
            <a:r>
              <a:rPr lang="fr-FR" dirty="0"/>
              <a:t>(EPI non considérés comme des avantages en nature).</a:t>
            </a:r>
          </a:p>
          <a:p>
            <a:r>
              <a:rPr lang="fr-FR" b="1" dirty="0"/>
              <a:t>Mise à disposition des moyens permettant d’assurer l’état hygiénique des EPI </a:t>
            </a:r>
            <a:r>
              <a:rPr lang="fr-FR" dirty="0"/>
              <a:t>(par exemple dispositifs de lavage et de séchage des bottes).</a:t>
            </a:r>
          </a:p>
          <a:p>
            <a:r>
              <a:rPr lang="fr-FR" b="1" dirty="0"/>
              <a:t>EPI réservés à un usage personnel</a:t>
            </a:r>
            <a:endParaRPr lang="fr-FR" dirty="0"/>
          </a:p>
          <a:p>
            <a:pPr marL="285750" indent="-285750">
              <a:buFont typeface="Wingdings 2"/>
              <a:buChar char="!"/>
            </a:pPr>
            <a:endParaRPr lang="fr-FR" dirty="0"/>
          </a:p>
          <a:p>
            <a:pPr marL="285750" indent="-285750">
              <a:buFont typeface="Wingdings 2"/>
              <a:buChar char="!"/>
            </a:pPr>
            <a:r>
              <a:rPr lang="fr-FR" dirty="0"/>
              <a:t>  Inscris ton nom sur tes E.P.I.      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02357" y="334148"/>
            <a:ext cx="167316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Main d’œuvre</a:t>
            </a:r>
          </a:p>
          <a:p>
            <a:r>
              <a:rPr lang="fr-FR" i="1" dirty="0" smtClean="0"/>
              <a:t>Attitude </a:t>
            </a:r>
            <a:r>
              <a:rPr lang="fr-FR" i="1" dirty="0"/>
              <a:t>responsable face à sa santé</a:t>
            </a:r>
          </a:p>
          <a:p>
            <a:endParaRPr lang="fr-FR" i="1" dirty="0"/>
          </a:p>
          <a:p>
            <a:endParaRPr lang="fr-FR" i="1" dirty="0" smtClean="0"/>
          </a:p>
          <a:p>
            <a:endParaRPr lang="fr-FR" i="1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590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58356" t="46194" r="5993" b="11537"/>
          <a:stretch/>
        </p:blipFill>
        <p:spPr>
          <a:xfrm>
            <a:off x="900751" y="382138"/>
            <a:ext cx="10153935" cy="610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1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35560" y="404664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LES CONDITIONS DE CIRCULATION  SUR LE CHANTIER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7" t="16345" r="44138" b="6897"/>
          <a:stretch/>
        </p:blipFill>
        <p:spPr bwMode="auto">
          <a:xfrm>
            <a:off x="1775521" y="773997"/>
            <a:ext cx="4004441" cy="5849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9" y="1345257"/>
            <a:ext cx="4265195" cy="3198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4544153"/>
            <a:ext cx="2771800" cy="207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459" y="0"/>
            <a:ext cx="2651787" cy="19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100773" y="404664"/>
            <a:ext cx="15790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Main d’œuvre</a:t>
            </a:r>
          </a:p>
          <a:p>
            <a:r>
              <a:rPr lang="fr-FR" i="1" dirty="0" smtClean="0"/>
              <a:t>Attitude </a:t>
            </a:r>
            <a:r>
              <a:rPr lang="fr-FR" i="1" dirty="0"/>
              <a:t>responsable face aux autres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07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6" r="12241"/>
          <a:stretch/>
        </p:blipFill>
        <p:spPr>
          <a:xfrm>
            <a:off x="1524001" y="0"/>
            <a:ext cx="4512197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437112"/>
            <a:ext cx="2939819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0"/>
          <a:stretch/>
        </p:blipFill>
        <p:spPr>
          <a:xfrm>
            <a:off x="4463819" y="4437112"/>
            <a:ext cx="1971319" cy="2114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8" t="65456" r="60857" b="15786"/>
          <a:stretch/>
        </p:blipFill>
        <p:spPr bwMode="auto">
          <a:xfrm>
            <a:off x="6528048" y="3642386"/>
            <a:ext cx="2736304" cy="299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3" t="36862" r="44181" b="46793"/>
          <a:stretch/>
        </p:blipFill>
        <p:spPr bwMode="auto">
          <a:xfrm>
            <a:off x="6542868" y="47015"/>
            <a:ext cx="3081524" cy="3121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39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712" y="270943"/>
            <a:ext cx="15790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/>
              <a:t>MILIEU</a:t>
            </a:r>
          </a:p>
          <a:p>
            <a:endParaRPr lang="fr-FR" b="1" dirty="0" smtClean="0"/>
          </a:p>
          <a:p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30448" t="15567" r="36754" b="11179"/>
          <a:stretch/>
        </p:blipFill>
        <p:spPr>
          <a:xfrm>
            <a:off x="100773" y="1057398"/>
            <a:ext cx="3123970" cy="436076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30112" t="17358" r="34963" b="6164"/>
          <a:stretch/>
        </p:blipFill>
        <p:spPr>
          <a:xfrm>
            <a:off x="3224743" y="614150"/>
            <a:ext cx="4258101" cy="582759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l="48246" t="32403" r="29589" b="30164"/>
          <a:stretch/>
        </p:blipFill>
        <p:spPr>
          <a:xfrm>
            <a:off x="7632825" y="931308"/>
            <a:ext cx="4370155" cy="46129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9398101">
            <a:off x="7114303" y="817024"/>
            <a:ext cx="2175180" cy="1048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 rot="21344095">
            <a:off x="7482844" y="764275"/>
            <a:ext cx="4709156" cy="29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948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37164" t="20101" r="37426" b="15657"/>
          <a:stretch/>
        </p:blipFill>
        <p:spPr>
          <a:xfrm>
            <a:off x="382136" y="341194"/>
            <a:ext cx="5459106" cy="644793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92" y="341194"/>
            <a:ext cx="5740817" cy="405103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284992" y="4804012"/>
            <a:ext cx="549302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En cas de doute, d’incompréhension, ou pour des renseignements</a:t>
            </a:r>
          </a:p>
          <a:p>
            <a:endParaRPr lang="fr-FR" dirty="0" smtClean="0"/>
          </a:p>
          <a:p>
            <a:r>
              <a:rPr lang="fr-FR" sz="2800" dirty="0" smtClean="0"/>
              <a:t>Demandez conseil à ……………………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67731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98190" y="338295"/>
            <a:ext cx="347678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/>
              <a:t>Quoi?</a:t>
            </a:r>
          </a:p>
          <a:p>
            <a:r>
              <a:rPr lang="fr-FR" dirty="0" smtClean="0"/>
              <a:t>Il s’agit d’un entrainement de foot. 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76822" y="338295"/>
            <a:ext cx="3444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Pourquoi?</a:t>
            </a:r>
          </a:p>
          <a:p>
            <a:r>
              <a:rPr lang="fr-FR" dirty="0"/>
              <a:t>Pour conse</a:t>
            </a:r>
            <a:r>
              <a:rPr lang="fr-FR" dirty="0" smtClean="0"/>
              <a:t>rver le ballon</a:t>
            </a:r>
          </a:p>
          <a:p>
            <a:r>
              <a:rPr lang="fr-FR" dirty="0" smtClean="0"/>
              <a:t>Progresser vers le but adverse</a:t>
            </a:r>
          </a:p>
          <a:p>
            <a:r>
              <a:rPr lang="fr-FR" dirty="0" smtClean="0"/>
              <a:t>Finir l’action </a:t>
            </a:r>
          </a:p>
          <a:p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7398190" y="1734231"/>
            <a:ext cx="361271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Qui</a:t>
            </a:r>
            <a:r>
              <a:rPr lang="fr-FR" sz="2400" b="1" dirty="0"/>
              <a:t>?</a:t>
            </a:r>
          </a:p>
          <a:p>
            <a:r>
              <a:rPr lang="fr-FR" dirty="0" smtClean="0"/>
              <a:t>Des joueurs habillés avec les mêmes équipements (maillot, short, chaussettes, chaussures)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7398190" y="3860621"/>
            <a:ext cx="347678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Ou?</a:t>
            </a:r>
          </a:p>
          <a:p>
            <a:r>
              <a:rPr lang="fr-FR" dirty="0"/>
              <a:t>Sur </a:t>
            </a:r>
            <a:r>
              <a:rPr lang="fr-FR" dirty="0" smtClean="0"/>
              <a:t>un terrain de foot ou seuls sont présents les joueurs et membres de l’équipe.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876822" y="5479331"/>
            <a:ext cx="34446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Quand?</a:t>
            </a:r>
            <a:endParaRPr lang="fr-FR" sz="2400" b="1" dirty="0"/>
          </a:p>
          <a:p>
            <a:r>
              <a:rPr lang="fr-FR" dirty="0" smtClean="0"/>
              <a:t>Pendant les heures réservées à l’entrainement.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876822" y="2735774"/>
            <a:ext cx="34446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Comment?</a:t>
            </a:r>
            <a:endParaRPr lang="fr-FR" sz="2400" b="1" dirty="0"/>
          </a:p>
          <a:p>
            <a:r>
              <a:rPr lang="fr-FR" dirty="0" smtClean="0"/>
              <a:t>En organisant une méthode, un mode opératoire ou une stratégie d’équipe et en utilisant du matériel </a:t>
            </a:r>
            <a:r>
              <a:rPr lang="fr-FR" sz="1400" dirty="0" smtClean="0"/>
              <a:t>(ballon,</a:t>
            </a:r>
          </a:p>
          <a:p>
            <a:r>
              <a:rPr lang="fr-FR" sz="1400" dirty="0" smtClean="0"/>
              <a:t> silhouettes</a:t>
            </a:r>
          </a:p>
          <a:p>
            <a:r>
              <a:rPr lang="fr-FR" sz="1400" dirty="0" smtClean="0"/>
              <a:t>cages de but) </a:t>
            </a:r>
            <a:endParaRPr lang="fr-FR" sz="14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/>
          <a:srcRect l="66678" t="11806" r="11233" b="59179"/>
          <a:stretch/>
        </p:blipFill>
        <p:spPr>
          <a:xfrm>
            <a:off x="2315446" y="1340740"/>
            <a:ext cx="1574564" cy="129266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/>
          <a:srcRect l="70634" t="27567" r="6418" b="50941"/>
          <a:stretch/>
        </p:blipFill>
        <p:spPr>
          <a:xfrm>
            <a:off x="1924041" y="4002630"/>
            <a:ext cx="2522699" cy="1476701"/>
          </a:xfrm>
          <a:prstGeom prst="rect">
            <a:avLst/>
          </a:prstGeom>
        </p:spPr>
      </p:pic>
      <p:cxnSp>
        <p:nvCxnSpPr>
          <p:cNvPr id="13" name="Connecteur droit avec flèche 12"/>
          <p:cNvCxnSpPr/>
          <p:nvPr/>
        </p:nvCxnSpPr>
        <p:spPr>
          <a:xfrm>
            <a:off x="2210937" y="4299045"/>
            <a:ext cx="1214651" cy="3548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2825087" y="4740980"/>
            <a:ext cx="54591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2818262" y="4740980"/>
            <a:ext cx="1180532" cy="2404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/>
          <a:srcRect l="70634" t="32740" r="6418" b="52959"/>
          <a:stretch/>
        </p:blipFill>
        <p:spPr>
          <a:xfrm>
            <a:off x="9332387" y="3026893"/>
            <a:ext cx="2347511" cy="1088124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/>
          <a:srcRect l="74329" t="27926" r="7201" b="55776"/>
          <a:stretch/>
        </p:blipFill>
        <p:spPr>
          <a:xfrm>
            <a:off x="9332387" y="5153283"/>
            <a:ext cx="2251881" cy="1241948"/>
          </a:xfrm>
          <a:prstGeom prst="rect">
            <a:avLst/>
          </a:prstGeom>
        </p:spPr>
      </p:pic>
      <p:sp>
        <p:nvSpPr>
          <p:cNvPr id="22" name="Parenthèse fermante 21"/>
          <p:cNvSpPr/>
          <p:nvPr/>
        </p:nvSpPr>
        <p:spPr>
          <a:xfrm>
            <a:off x="3890010" y="791570"/>
            <a:ext cx="1459912" cy="5022376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Parenthèse ouvrante 22"/>
          <p:cNvSpPr/>
          <p:nvPr/>
        </p:nvSpPr>
        <p:spPr>
          <a:xfrm>
            <a:off x="6127845" y="791570"/>
            <a:ext cx="1270345" cy="5022376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en arc 24"/>
          <p:cNvCxnSpPr/>
          <p:nvPr/>
        </p:nvCxnSpPr>
        <p:spPr>
          <a:xfrm flipV="1">
            <a:off x="3998794" y="2652187"/>
            <a:ext cx="3399396" cy="791569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4706599" y="2863069"/>
            <a:ext cx="2306472" cy="707886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schemeClr val="bg1"/>
                </a:solidFill>
              </a:rPr>
              <a:t>QQOQCP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231543" y="6125662"/>
            <a:ext cx="2048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Corrigé de l’exercice</a:t>
            </a:r>
          </a:p>
        </p:txBody>
      </p:sp>
    </p:spTree>
    <p:extLst>
      <p:ext uri="{BB962C8B-B14F-4D97-AF65-F5344CB8AC3E}">
        <p14:creationId xmlns:p14="http://schemas.microsoft.com/office/powerpoint/2010/main" val="169408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9" y="1666918"/>
            <a:ext cx="6787488" cy="5090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4" t="20098" r="8068" b="46347"/>
          <a:stretch/>
        </p:blipFill>
        <p:spPr>
          <a:xfrm>
            <a:off x="7032765" y="1478070"/>
            <a:ext cx="5068509" cy="4797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261584" y="528145"/>
            <a:ext cx="653727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 opératoire: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i="1" dirty="0" smtClean="0"/>
              <a:t>Observer ces photographies de chantier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i="1" dirty="0" smtClean="0"/>
              <a:t>Numéroter (</a:t>
            </a:r>
            <a:r>
              <a:rPr lang="fr-FR" sz="1600" i="1" dirty="0"/>
              <a:t>ou découper </a:t>
            </a:r>
            <a:r>
              <a:rPr lang="fr-FR" sz="1600" i="1" dirty="0" smtClean="0"/>
              <a:t>)ces photos 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i="1" dirty="0" smtClean="0"/>
              <a:t>Construire le schéma  QQOQCP</a:t>
            </a:r>
            <a:endParaRPr lang="fr-FR" sz="1600" i="1" dirty="0"/>
          </a:p>
        </p:txBody>
      </p:sp>
      <p:sp>
        <p:nvSpPr>
          <p:cNvPr id="6" name="Rectangle 5"/>
          <p:cNvSpPr/>
          <p:nvPr/>
        </p:nvSpPr>
        <p:spPr>
          <a:xfrm>
            <a:off x="1574042" y="150124"/>
            <a:ext cx="6096000" cy="61920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fr-FR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Conduire une démarche d’analyse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4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Activité d’apprentissage</a:t>
            </a:r>
          </a:p>
        </p:txBody>
      </p:sp>
    </p:spTree>
    <p:extLst>
      <p:ext uri="{BB962C8B-B14F-4D97-AF65-F5344CB8AC3E}">
        <p14:creationId xmlns:p14="http://schemas.microsoft.com/office/powerpoint/2010/main" val="200913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9" r="13831" b="12836"/>
          <a:stretch/>
        </p:blipFill>
        <p:spPr>
          <a:xfrm>
            <a:off x="179195" y="162293"/>
            <a:ext cx="5197947" cy="330423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7" r="21698"/>
          <a:stretch/>
        </p:blipFill>
        <p:spPr>
          <a:xfrm>
            <a:off x="5472746" y="162293"/>
            <a:ext cx="2756847" cy="3304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95" y="3586819"/>
            <a:ext cx="4201736" cy="3151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075" y="3586819"/>
            <a:ext cx="4201734" cy="3151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50"/>
          <a:stretch/>
        </p:blipFill>
        <p:spPr>
          <a:xfrm>
            <a:off x="8274681" y="162292"/>
            <a:ext cx="3873433" cy="2034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t="20299" r="63980" b="8475"/>
          <a:stretch/>
        </p:blipFill>
        <p:spPr>
          <a:xfrm>
            <a:off x="9144000" y="2197290"/>
            <a:ext cx="2581103" cy="446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7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98190" y="338295"/>
            <a:ext cx="944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/>
              <a:t>Quoi?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67136" y="223049"/>
            <a:ext cx="3444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Pourquoi</a:t>
            </a:r>
            <a:r>
              <a:rPr lang="fr-FR" sz="2400" b="1" dirty="0" smtClean="0"/>
              <a:t>?</a:t>
            </a:r>
          </a:p>
          <a:p>
            <a:endParaRPr lang="fr-FR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7398190" y="1734231"/>
            <a:ext cx="3612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Qui?</a:t>
            </a:r>
            <a:endParaRPr lang="fr-FR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7398190" y="3860621"/>
            <a:ext cx="3476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Ou?</a:t>
            </a:r>
          </a:p>
        </p:txBody>
      </p:sp>
      <p:sp>
        <p:nvSpPr>
          <p:cNvPr id="8" name="Rectangle 7"/>
          <p:cNvSpPr/>
          <p:nvPr/>
        </p:nvSpPr>
        <p:spPr>
          <a:xfrm>
            <a:off x="876822" y="5479331"/>
            <a:ext cx="34446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            Quand?</a:t>
            </a:r>
            <a:endParaRPr lang="fr-FR" sz="2400" b="1" dirty="0"/>
          </a:p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876822" y="2735774"/>
            <a:ext cx="34446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Comment?</a:t>
            </a:r>
            <a:endParaRPr lang="fr-FR" sz="2400" b="1" dirty="0"/>
          </a:p>
        </p:txBody>
      </p:sp>
      <p:sp>
        <p:nvSpPr>
          <p:cNvPr id="22" name="Parenthèse fermante 21"/>
          <p:cNvSpPr/>
          <p:nvPr/>
        </p:nvSpPr>
        <p:spPr>
          <a:xfrm>
            <a:off x="3890010" y="791570"/>
            <a:ext cx="1459912" cy="5022376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Parenthèse ouvrante 22"/>
          <p:cNvSpPr/>
          <p:nvPr/>
        </p:nvSpPr>
        <p:spPr>
          <a:xfrm>
            <a:off x="6127845" y="791570"/>
            <a:ext cx="1270345" cy="5022376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en arc 24"/>
          <p:cNvCxnSpPr/>
          <p:nvPr/>
        </p:nvCxnSpPr>
        <p:spPr>
          <a:xfrm flipV="1">
            <a:off x="3998794" y="2652187"/>
            <a:ext cx="3399396" cy="791569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4706599" y="2863069"/>
            <a:ext cx="2306472" cy="707886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schemeClr val="bg1"/>
                </a:solidFill>
              </a:rPr>
              <a:t>QQOQCP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611794" y="6073254"/>
            <a:ext cx="463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CONSTRUIRE LE SCHEMA EN VOUS AIDANT DES PHOTOGRAPHIES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655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9" r="13831" b="12836"/>
          <a:stretch/>
        </p:blipFill>
        <p:spPr>
          <a:xfrm>
            <a:off x="711458" y="121349"/>
            <a:ext cx="3775385" cy="23999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98190" y="338295"/>
            <a:ext cx="944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/>
              <a:t>Quoi?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67136" y="147223"/>
            <a:ext cx="3444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Pourquoi</a:t>
            </a:r>
            <a:r>
              <a:rPr lang="fr-FR" sz="2400" b="1" dirty="0" smtClean="0"/>
              <a:t>?</a:t>
            </a:r>
            <a:endParaRPr lang="fr-FR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7398190" y="1734231"/>
            <a:ext cx="3612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Qui?</a:t>
            </a:r>
            <a:endParaRPr lang="fr-FR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7398190" y="3860621"/>
            <a:ext cx="3476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Ou?</a:t>
            </a:r>
          </a:p>
        </p:txBody>
      </p:sp>
      <p:sp>
        <p:nvSpPr>
          <p:cNvPr id="8" name="Rectangle 7"/>
          <p:cNvSpPr/>
          <p:nvPr/>
        </p:nvSpPr>
        <p:spPr>
          <a:xfrm>
            <a:off x="3719413" y="5327975"/>
            <a:ext cx="34446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            Quand?</a:t>
            </a:r>
            <a:endParaRPr lang="fr-FR" sz="2400" b="1" dirty="0"/>
          </a:p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876822" y="2735774"/>
            <a:ext cx="34446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Comment?</a:t>
            </a:r>
            <a:endParaRPr lang="fr-FR" sz="2400" b="1" dirty="0"/>
          </a:p>
        </p:txBody>
      </p:sp>
      <p:sp>
        <p:nvSpPr>
          <p:cNvPr id="22" name="Parenthèse fermante 21"/>
          <p:cNvSpPr/>
          <p:nvPr/>
        </p:nvSpPr>
        <p:spPr>
          <a:xfrm>
            <a:off x="3890010" y="791570"/>
            <a:ext cx="1459912" cy="5022376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Parenthèse ouvrante 22"/>
          <p:cNvSpPr/>
          <p:nvPr/>
        </p:nvSpPr>
        <p:spPr>
          <a:xfrm>
            <a:off x="6127845" y="791570"/>
            <a:ext cx="1270345" cy="5022376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en arc 24"/>
          <p:cNvCxnSpPr/>
          <p:nvPr/>
        </p:nvCxnSpPr>
        <p:spPr>
          <a:xfrm flipV="1">
            <a:off x="3998794" y="2652187"/>
            <a:ext cx="3399396" cy="791569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4706599" y="2863069"/>
            <a:ext cx="2306472" cy="707886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schemeClr val="bg1"/>
                </a:solidFill>
              </a:rPr>
              <a:t>QQOQCP</a:t>
            </a:r>
            <a:endParaRPr lang="fr-FR" sz="4000" dirty="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3" r="27034" b="32959"/>
          <a:stretch/>
        </p:blipFill>
        <p:spPr>
          <a:xfrm>
            <a:off x="3754074" y="1295551"/>
            <a:ext cx="1269242" cy="1553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549" y="4325153"/>
            <a:ext cx="3293569" cy="2470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032" y="3860621"/>
            <a:ext cx="2201032" cy="2934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t="20298" r="63980"/>
          <a:stretch/>
        </p:blipFill>
        <p:spPr>
          <a:xfrm>
            <a:off x="2922413" y="3727224"/>
            <a:ext cx="1630311" cy="3154297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3" y="3081853"/>
            <a:ext cx="2512905" cy="1884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1" t="19628" b="43613"/>
          <a:stretch/>
        </p:blipFill>
        <p:spPr>
          <a:xfrm>
            <a:off x="8273008" y="109514"/>
            <a:ext cx="1960972" cy="1621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50"/>
          <a:stretch/>
        </p:blipFill>
        <p:spPr>
          <a:xfrm>
            <a:off x="8154314" y="1979760"/>
            <a:ext cx="3577321" cy="1879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" y="4966530"/>
            <a:ext cx="24384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ZoneTexte 33"/>
          <p:cNvSpPr txBox="1"/>
          <p:nvPr/>
        </p:nvSpPr>
        <p:spPr>
          <a:xfrm>
            <a:off x="4760428" y="6260367"/>
            <a:ext cx="2048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Corrigé de l’exercice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0233980" y="338295"/>
            <a:ext cx="1365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</a:rPr>
              <a:t>Construire une nouvelle clinique</a:t>
            </a:r>
            <a:endParaRPr lang="fr-FR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6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18364" y="600500"/>
            <a:ext cx="653727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 opératoire: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i="1" dirty="0" smtClean="0"/>
              <a:t>Observer ces photographies de chantier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i="1" dirty="0" smtClean="0"/>
              <a:t>Numéroter (</a:t>
            </a:r>
            <a:r>
              <a:rPr lang="fr-FR" sz="1600" i="1" dirty="0"/>
              <a:t>ou découper </a:t>
            </a:r>
            <a:r>
              <a:rPr lang="fr-FR" sz="1600" i="1" dirty="0" smtClean="0"/>
              <a:t>)ces photos 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i="1" dirty="0" smtClean="0"/>
              <a:t>Construire le schéma  QQOQCP</a:t>
            </a:r>
            <a:endParaRPr lang="fr-FR" sz="1600" i="1" dirty="0"/>
          </a:p>
        </p:txBody>
      </p:sp>
      <p:sp>
        <p:nvSpPr>
          <p:cNvPr id="4" name="Rectangle 3"/>
          <p:cNvSpPr/>
          <p:nvPr/>
        </p:nvSpPr>
        <p:spPr>
          <a:xfrm>
            <a:off x="2815988" y="130536"/>
            <a:ext cx="6096000" cy="61920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fr-FR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Conduire une démarche d’analyse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1400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Activité d’apprentissage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519" y="255176"/>
            <a:ext cx="4227311" cy="317048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238" y="4247629"/>
            <a:ext cx="3285716" cy="2464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" y="1941534"/>
            <a:ext cx="3465255" cy="2598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" y="4418555"/>
            <a:ext cx="3436028" cy="2577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232" y="4702213"/>
            <a:ext cx="2679603" cy="2009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225" y="4817699"/>
            <a:ext cx="2525623" cy="1894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009" y="1546133"/>
            <a:ext cx="4033103" cy="3024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432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98190" y="338295"/>
            <a:ext cx="944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/>
              <a:t>Quoi?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67136" y="147223"/>
            <a:ext cx="3444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Pourquoi</a:t>
            </a:r>
            <a:r>
              <a:rPr lang="fr-FR" sz="2400" b="1" dirty="0" smtClean="0"/>
              <a:t>?</a:t>
            </a:r>
            <a:endParaRPr lang="fr-FR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7398190" y="1734231"/>
            <a:ext cx="3612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Qui?</a:t>
            </a:r>
            <a:endParaRPr lang="fr-FR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7398190" y="3860621"/>
            <a:ext cx="3476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Ou?</a:t>
            </a:r>
          </a:p>
        </p:txBody>
      </p:sp>
      <p:sp>
        <p:nvSpPr>
          <p:cNvPr id="8" name="Rectangle 7"/>
          <p:cNvSpPr/>
          <p:nvPr/>
        </p:nvSpPr>
        <p:spPr>
          <a:xfrm>
            <a:off x="876822" y="5479331"/>
            <a:ext cx="34446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            Quand?</a:t>
            </a:r>
            <a:endParaRPr lang="fr-FR" sz="2400" b="1" dirty="0"/>
          </a:p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876822" y="2735774"/>
            <a:ext cx="34446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Comment?</a:t>
            </a:r>
            <a:endParaRPr lang="fr-FR" sz="2400" b="1" dirty="0"/>
          </a:p>
        </p:txBody>
      </p:sp>
      <p:sp>
        <p:nvSpPr>
          <p:cNvPr id="22" name="Parenthèse fermante 21"/>
          <p:cNvSpPr/>
          <p:nvPr/>
        </p:nvSpPr>
        <p:spPr>
          <a:xfrm>
            <a:off x="3890010" y="791570"/>
            <a:ext cx="1459912" cy="5022376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Parenthèse ouvrante 22"/>
          <p:cNvSpPr/>
          <p:nvPr/>
        </p:nvSpPr>
        <p:spPr>
          <a:xfrm>
            <a:off x="6127845" y="791570"/>
            <a:ext cx="1270345" cy="5022376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en arc 24"/>
          <p:cNvCxnSpPr/>
          <p:nvPr/>
        </p:nvCxnSpPr>
        <p:spPr>
          <a:xfrm flipV="1">
            <a:off x="3998794" y="2652187"/>
            <a:ext cx="3399396" cy="791569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4706599" y="2863069"/>
            <a:ext cx="2306472" cy="707886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schemeClr val="bg1"/>
                </a:solidFill>
              </a:rPr>
              <a:t>QQOQCP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611794" y="6073254"/>
            <a:ext cx="463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CONSTRUIRE LE SCHEMA EN VOUS AIDANT DES PHOTOGRAPHIES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754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98190" y="338295"/>
            <a:ext cx="944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/>
              <a:t>Quoi?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67136" y="147223"/>
            <a:ext cx="3444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Pourquoi</a:t>
            </a:r>
            <a:r>
              <a:rPr lang="fr-FR" sz="2400" b="1" dirty="0" smtClean="0"/>
              <a:t>?</a:t>
            </a:r>
            <a:endParaRPr lang="fr-FR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7398190" y="1734231"/>
            <a:ext cx="3612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Qui?</a:t>
            </a:r>
            <a:endParaRPr lang="fr-FR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7398190" y="4167185"/>
            <a:ext cx="3476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Ou?</a:t>
            </a:r>
          </a:p>
        </p:txBody>
      </p:sp>
      <p:sp>
        <p:nvSpPr>
          <p:cNvPr id="8" name="Rectangle 7"/>
          <p:cNvSpPr/>
          <p:nvPr/>
        </p:nvSpPr>
        <p:spPr>
          <a:xfrm>
            <a:off x="3719413" y="5327975"/>
            <a:ext cx="34446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            Quand?</a:t>
            </a:r>
            <a:endParaRPr lang="fr-FR" sz="2400" b="1" dirty="0"/>
          </a:p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876822" y="2735774"/>
            <a:ext cx="34446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/>
              <a:t>Comment?</a:t>
            </a:r>
            <a:endParaRPr lang="fr-FR" sz="2400" b="1" dirty="0"/>
          </a:p>
        </p:txBody>
      </p:sp>
      <p:sp>
        <p:nvSpPr>
          <p:cNvPr id="22" name="Parenthèse fermante 21"/>
          <p:cNvSpPr/>
          <p:nvPr/>
        </p:nvSpPr>
        <p:spPr>
          <a:xfrm>
            <a:off x="3890010" y="791570"/>
            <a:ext cx="1459912" cy="5022376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Parenthèse ouvrante 22"/>
          <p:cNvSpPr/>
          <p:nvPr/>
        </p:nvSpPr>
        <p:spPr>
          <a:xfrm>
            <a:off x="6127845" y="791570"/>
            <a:ext cx="1270345" cy="5022376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 en arc 24"/>
          <p:cNvCxnSpPr/>
          <p:nvPr/>
        </p:nvCxnSpPr>
        <p:spPr>
          <a:xfrm flipV="1">
            <a:off x="3998794" y="2652187"/>
            <a:ext cx="3399396" cy="791569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4706599" y="2863069"/>
            <a:ext cx="2306472" cy="707886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schemeClr val="bg1"/>
                </a:solidFill>
              </a:rPr>
              <a:t>QQOQCP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4760428" y="6260367"/>
            <a:ext cx="20482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Corrigé de l’exercice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03" y="446324"/>
            <a:ext cx="2295832" cy="1721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8" y="3086601"/>
            <a:ext cx="2679603" cy="2009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76" y="4963783"/>
            <a:ext cx="2525623" cy="1894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000" y="4095831"/>
            <a:ext cx="3285716" cy="2464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1" t="11706" r="31798" b="8092"/>
          <a:stretch/>
        </p:blipFill>
        <p:spPr>
          <a:xfrm>
            <a:off x="8342679" y="1866378"/>
            <a:ext cx="1026417" cy="2083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40" y="-104911"/>
            <a:ext cx="2546000" cy="190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071" y="1156414"/>
            <a:ext cx="1810852" cy="1358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oneTexte 1"/>
          <p:cNvSpPr txBox="1"/>
          <p:nvPr/>
        </p:nvSpPr>
        <p:spPr>
          <a:xfrm>
            <a:off x="10874976" y="147223"/>
            <a:ext cx="1012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</a:rPr>
              <a:t>Poser un escalier </a:t>
            </a:r>
            <a:endParaRPr lang="fr-F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11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567</Words>
  <Application>Microsoft Office PowerPoint</Application>
  <PresentationFormat>Grand écran</PresentationFormat>
  <Paragraphs>140</Paragraphs>
  <Slides>17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 2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pascal reiter</dc:creator>
  <cp:lastModifiedBy>REITER pascal</cp:lastModifiedBy>
  <cp:revision>40</cp:revision>
  <dcterms:created xsi:type="dcterms:W3CDTF">2016-05-12T09:52:48Z</dcterms:created>
  <dcterms:modified xsi:type="dcterms:W3CDTF">2022-03-22T09:10:27Z</dcterms:modified>
</cp:coreProperties>
</file>